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91" r:id="rId2"/>
    <p:sldId id="258" r:id="rId3"/>
    <p:sldId id="257" r:id="rId4"/>
    <p:sldId id="259" r:id="rId5"/>
    <p:sldId id="260" r:id="rId6"/>
    <p:sldId id="265" r:id="rId7"/>
    <p:sldId id="261" r:id="rId8"/>
    <p:sldId id="262" r:id="rId9"/>
    <p:sldId id="266" r:id="rId10"/>
    <p:sldId id="267" r:id="rId11"/>
    <p:sldId id="268" r:id="rId12"/>
    <p:sldId id="269" r:id="rId13"/>
    <p:sldId id="270" r:id="rId14"/>
    <p:sldId id="272" r:id="rId15"/>
    <p:sldId id="271" r:id="rId16"/>
    <p:sldId id="273" r:id="rId17"/>
    <p:sldId id="274" r:id="rId18"/>
    <p:sldId id="275" r:id="rId19"/>
    <p:sldId id="276" r:id="rId20"/>
    <p:sldId id="277" r:id="rId21"/>
    <p:sldId id="284" r:id="rId22"/>
    <p:sldId id="285" r:id="rId23"/>
    <p:sldId id="287" r:id="rId24"/>
    <p:sldId id="286" r:id="rId25"/>
    <p:sldId id="288" r:id="rId26"/>
    <p:sldId id="283" r:id="rId27"/>
    <p:sldId id="281" r:id="rId28"/>
    <p:sldId id="293" r:id="rId29"/>
    <p:sldId id="298" r:id="rId30"/>
    <p:sldId id="299" r:id="rId31"/>
    <p:sldId id="300" r:id="rId32"/>
    <p:sldId id="263" r:id="rId33"/>
    <p:sldId id="264" r:id="rId34"/>
    <p:sldId id="301" r:id="rId35"/>
    <p:sldId id="302" r:id="rId36"/>
    <p:sldId id="278" r:id="rId37"/>
    <p:sldId id="279" r:id="rId38"/>
    <p:sldId id="280" r:id="rId39"/>
    <p:sldId id="282" r:id="rId40"/>
    <p:sldId id="294" r:id="rId41"/>
    <p:sldId id="289" r:id="rId42"/>
    <p:sldId id="295" r:id="rId43"/>
    <p:sldId id="290" r:id="rId44"/>
    <p:sldId id="292" r:id="rId45"/>
    <p:sldId id="296" r:id="rId46"/>
    <p:sldId id="297" r:id="rId47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6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114" y="-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1/30/2017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1/30/2017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160EA64-D806-43AC-9DF2-F8C432F32B4C}" type="datetimeFigureOut">
              <a:rPr lang="en-US" dirty="0"/>
              <a:pPr/>
              <a:t>1/30/2017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75928" y="0"/>
            <a:ext cx="6216072" cy="2419928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bg-BG" dirty="0"/>
              <a:t>Община  ДРАГОМАН  - </a:t>
            </a:r>
            <a:br>
              <a:rPr lang="bg-BG" dirty="0"/>
            </a:br>
            <a:r>
              <a:rPr lang="bg-BG" dirty="0"/>
              <a:t>ВАЖНО СТРАТЕГИЧЕСКО ПОЛОЖЕНИЕ </a:t>
            </a:r>
            <a:br>
              <a:rPr lang="bg-BG" dirty="0"/>
            </a:b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76789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594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401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165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Велосъстезанието се провежда  в две категории:</a:t>
            </a:r>
            <a:br>
              <a:rPr lang="bg-BG" dirty="0"/>
            </a:b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bg-BG" sz="2400" dirty="0" smtClean="0"/>
              <a:t>Първа </a:t>
            </a:r>
            <a:r>
              <a:rPr lang="bg-BG" sz="2400" dirty="0"/>
              <a:t>старша категория - 42 км, +/-1200 м денивелация, изминаване на цялото трасе във формата на осморка;</a:t>
            </a:r>
            <a:br>
              <a:rPr lang="bg-BG" sz="2400" dirty="0"/>
            </a:br>
            <a:r>
              <a:rPr lang="bg-BG" sz="2400" dirty="0"/>
              <a:t>- Втора старша категория - 21.3 км, +/-660 м денивелация, изминаване на половината трасе – лявата част на осморката с начало и край – гр. Драгоман</a:t>
            </a:r>
            <a:r>
              <a:rPr lang="bg-BG" sz="2400" dirty="0" smtClean="0"/>
              <a:t>;</a:t>
            </a:r>
            <a:r>
              <a:rPr lang="bg-BG" sz="2400" dirty="0"/>
              <a:t> </a:t>
            </a:r>
          </a:p>
          <a:p>
            <a:r>
              <a:rPr lang="bg-BG" sz="2400" dirty="0"/>
              <a:t> Новото предизвикателство,  включено в състезанието от 2014 година,  е планинско бягане на 21.3 км. </a:t>
            </a:r>
          </a:p>
          <a:p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366942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32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050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b="1" dirty="0"/>
              <a:t>Рекорден брой участници в „Байк и Рън за Чепън“</a:t>
            </a:r>
            <a:r>
              <a:rPr lang="en-US" b="1" dirty="0"/>
              <a:t> - 2016</a:t>
            </a:r>
            <a:r>
              <a:rPr lang="bg-BG" dirty="0"/>
              <a:t/>
            </a:r>
            <a:br>
              <a:rPr lang="bg-BG" dirty="0"/>
            </a:b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762756"/>
          </a:xfrm>
        </p:spPr>
        <p:txBody>
          <a:bodyPr>
            <a:normAutofit/>
          </a:bodyPr>
          <a:lstStyle/>
          <a:p>
            <a:pPr lvl="0"/>
            <a:r>
              <a:rPr lang="bg-BG" sz="2400" dirty="0"/>
              <a:t>над  </a:t>
            </a:r>
            <a:r>
              <a:rPr lang="bg-BG" sz="2400" dirty="0" smtClean="0"/>
              <a:t>700 </a:t>
            </a:r>
            <a:r>
              <a:rPr lang="bg-BG" sz="2400" dirty="0"/>
              <a:t>участници - бегачи и колоездачи  и отделно  десетки дечица в две категории – от 3 до 8 години и от 9 до 13 години;</a:t>
            </a:r>
          </a:p>
          <a:p>
            <a:pPr lvl="0"/>
            <a:r>
              <a:rPr lang="bg-BG" sz="2400" dirty="0"/>
              <a:t>отличено в номинациите на Министерство на туризма в категория „Туристическо събитие“ на годината и с приз от Областна администрация София област;</a:t>
            </a:r>
          </a:p>
          <a:p>
            <a:pPr lvl="0"/>
            <a:r>
              <a:rPr lang="bg-BG" sz="2400" dirty="0"/>
              <a:t>„БАЙК И РЪН ЗА ЧЕПЪН“ за 2017 година – 22 април!</a:t>
            </a:r>
          </a:p>
          <a:p>
            <a:r>
              <a:rPr lang="bg-BG" sz="2400" b="1" dirty="0"/>
              <a:t>ЗАПОВЯДАЙТЕ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355333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799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407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b="1" dirty="0"/>
              <a:t>ПОКЛОННИЧЕСКИ /РЕЛИГИОЗЕН/  ТУРИЗЪМ:</a:t>
            </a:r>
            <a:r>
              <a:rPr lang="bg-BG" dirty="0"/>
              <a:t/>
            </a:r>
            <a:br>
              <a:rPr lang="bg-BG" dirty="0"/>
            </a:b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4086029"/>
          </a:xfrm>
        </p:spPr>
        <p:txBody>
          <a:bodyPr>
            <a:noAutofit/>
          </a:bodyPr>
          <a:lstStyle/>
          <a:p>
            <a:pPr lvl="0"/>
            <a:r>
              <a:rPr lang="bg-BG" sz="2400" dirty="0"/>
              <a:t>В нашия регион има над </a:t>
            </a:r>
            <a:r>
              <a:rPr lang="bg-BG" sz="2400" b="1" dirty="0"/>
              <a:t>45 културно-исторечески обекти -</a:t>
            </a:r>
            <a:r>
              <a:rPr lang="bg-BG" sz="2400" dirty="0"/>
              <a:t> манастирски, църковни и свети обители, оброчища и кръстове, </a:t>
            </a:r>
          </a:p>
          <a:p>
            <a:pPr lvl="0"/>
            <a:r>
              <a:rPr lang="bg-BG" sz="2400" dirty="0"/>
              <a:t>известен е като  „</a:t>
            </a:r>
            <a:r>
              <a:rPr lang="bg-BG" sz="2400" b="1" u="sng" dirty="0"/>
              <a:t>Малката света гора“ или „Малкият Атон“ на Балканския полуостров;</a:t>
            </a:r>
            <a:r>
              <a:rPr lang="bg-BG" sz="2400" dirty="0"/>
              <a:t> </a:t>
            </a:r>
          </a:p>
          <a:p>
            <a:pPr lvl="0"/>
            <a:r>
              <a:rPr lang="bg-BG" sz="2400" dirty="0"/>
              <a:t>възстановени и реновирани са около 12 – 13 църкви, манастири и свети места, този процес активно продължава; </a:t>
            </a:r>
          </a:p>
          <a:p>
            <a:pPr lvl="0"/>
            <a:r>
              <a:rPr lang="bg-BG" sz="2400" dirty="0"/>
              <a:t>приоритет е и инфраструктурата и улеснения достъп до тях.</a:t>
            </a:r>
          </a:p>
          <a:p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146980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472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u="sng" dirty="0"/>
              <a:t>Някои от тях:</a:t>
            </a:r>
            <a:r>
              <a:rPr lang="bg-BG" dirty="0"/>
              <a:t/>
            </a:r>
            <a:br>
              <a:rPr lang="bg-BG" dirty="0"/>
            </a:b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b="1" dirty="0"/>
              <a:t>- „</a:t>
            </a:r>
            <a:r>
              <a:rPr lang="ru-RU" sz="2400" b="1" dirty="0" err="1"/>
              <a:t>Св</a:t>
            </a:r>
            <a:r>
              <a:rPr lang="ru-RU" sz="2400" b="1" dirty="0"/>
              <a:t>, Св. </a:t>
            </a:r>
            <a:r>
              <a:rPr lang="ru-RU" sz="2400" b="1" dirty="0" err="1"/>
              <a:t>Петър</a:t>
            </a:r>
            <a:r>
              <a:rPr lang="ru-RU" sz="2400" b="1" dirty="0"/>
              <a:t> и Павел”  с. </a:t>
            </a:r>
            <a:r>
              <a:rPr lang="ru-RU" sz="2400" b="1" dirty="0" err="1"/>
              <a:t>Беренде</a:t>
            </a:r>
            <a:r>
              <a:rPr lang="ru-RU" sz="2400" b="1" dirty="0"/>
              <a:t> - </a:t>
            </a:r>
            <a:r>
              <a:rPr lang="ru-RU" sz="2400" b="1" dirty="0" err="1"/>
              <a:t>изключително</a:t>
            </a:r>
            <a:r>
              <a:rPr lang="ru-RU" sz="2400" b="1" dirty="0"/>
              <a:t> ценен исторически </a:t>
            </a:r>
            <a:r>
              <a:rPr lang="ru-RU" sz="2400" b="1" dirty="0" err="1"/>
              <a:t>паметник</a:t>
            </a:r>
            <a:r>
              <a:rPr lang="ru-RU" sz="2400" b="1" dirty="0"/>
              <a:t> от </a:t>
            </a:r>
            <a:r>
              <a:rPr lang="ru-RU" sz="2400" b="1" dirty="0" err="1"/>
              <a:t>национално</a:t>
            </a:r>
            <a:r>
              <a:rPr lang="ru-RU" sz="2400" b="1" dirty="0"/>
              <a:t> значение</a:t>
            </a:r>
            <a:r>
              <a:rPr lang="ru-RU" sz="2400" dirty="0"/>
              <a:t>; </a:t>
            </a:r>
            <a:endParaRPr lang="bg-BG" sz="2400" dirty="0"/>
          </a:p>
          <a:p>
            <a:r>
              <a:rPr lang="ru-RU" sz="2400" dirty="0"/>
              <a:t>- </a:t>
            </a:r>
            <a:r>
              <a:rPr lang="bg-BG" sz="2400" b="1" dirty="0"/>
              <a:t>Петровски кръст на Чепън планина; </a:t>
            </a:r>
            <a:endParaRPr lang="bg-BG" sz="2400" dirty="0"/>
          </a:p>
          <a:p>
            <a:r>
              <a:rPr lang="bg-BG" sz="2400" b="1" dirty="0"/>
              <a:t>          - Средновековна  църква  „Св. Никола“ Дивина махала, с. Калотина -  паметник на културата от местно значение;</a:t>
            </a:r>
            <a:endParaRPr lang="bg-BG" sz="2400" dirty="0"/>
          </a:p>
          <a:p>
            <a:r>
              <a:rPr lang="bg-BG" sz="2400" b="1" dirty="0"/>
              <a:t>          - Чепърлянски манастир „ Св. Петка“ и мн. други</a:t>
            </a:r>
            <a:r>
              <a:rPr lang="bg-BG" sz="2400" dirty="0"/>
              <a:t> </a:t>
            </a:r>
          </a:p>
          <a:p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217829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420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65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04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380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440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274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478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u="sng" dirty="0"/>
              <a:t>НЕДЕЛИШКИ МАНАСТИР</a:t>
            </a:r>
            <a:r>
              <a:rPr lang="bg-BG" dirty="0"/>
              <a:t/>
            </a:r>
            <a:br>
              <a:rPr lang="bg-BG" dirty="0"/>
            </a:b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bg-BG" sz="2400" b="1" dirty="0"/>
              <a:t>През 2012 г. -  спечелен проект, успешно  реализиран, в резултат на което манастирът възвърна своя величествен вид, а чудотворната вода отново бликна, за да продължи да помага на болни и вярващи;</a:t>
            </a:r>
            <a:endParaRPr lang="bg-BG" sz="2400" dirty="0"/>
          </a:p>
          <a:p>
            <a:r>
              <a:rPr lang="bg-BG" sz="2400" b="1" dirty="0"/>
              <a:t>През 2015 г., на 10 октомври – тържествено осветен от Знеполски епископ Григорий – Викарен епископ на Софийския Митрополит и Патриарх Български Неофит.</a:t>
            </a:r>
            <a:endParaRPr lang="bg-BG" sz="2400" dirty="0"/>
          </a:p>
          <a:p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62008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0736" y="86150"/>
            <a:ext cx="2340864" cy="657920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Преди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786184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Основни приоритети:</a:t>
            </a:r>
            <a:br>
              <a:rPr lang="bg-BG" dirty="0"/>
            </a:b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dirty="0" smtClean="0"/>
              <a:t>Подобряване </a:t>
            </a:r>
            <a:r>
              <a:rPr lang="bg-BG" dirty="0"/>
              <a:t>на инфраструктурата</a:t>
            </a:r>
          </a:p>
          <a:p>
            <a:pPr lvl="0"/>
            <a:r>
              <a:rPr lang="bg-BG" dirty="0"/>
              <a:t>Адекватна и активна социална политика</a:t>
            </a:r>
          </a:p>
          <a:p>
            <a:pPr lvl="0"/>
            <a:r>
              <a:rPr lang="bg-BG" dirty="0"/>
              <a:t>Развитие на туризма във всичките му разнообразия и форми</a:t>
            </a:r>
          </a:p>
          <a:p>
            <a:pPr lvl="0"/>
            <a:r>
              <a:rPr lang="bg-BG" dirty="0"/>
              <a:t>Максимално усвояване на европейски средства по проекти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7416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54769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90608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4588" y="196173"/>
            <a:ext cx="1957284" cy="763051"/>
          </a:xfrm>
        </p:spPr>
        <p:txBody>
          <a:bodyPr/>
          <a:lstStyle/>
          <a:p>
            <a:r>
              <a:rPr lang="bg-BG" dirty="0" smtClean="0"/>
              <a:t>сега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93009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036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64163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48480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u="sng" dirty="0"/>
              <a:t>ОСНОВНИ ПРОЕКТИ:</a:t>
            </a:r>
            <a:r>
              <a:rPr lang="bg-BG" dirty="0"/>
              <a:t/>
            </a:r>
            <a:br>
              <a:rPr lang="bg-BG" dirty="0"/>
            </a:b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bg-BG" sz="4400" b="1" u="sng" dirty="0"/>
              <a:t>Относно туризма:</a:t>
            </a:r>
            <a:endParaRPr lang="bg-BG" sz="4400" dirty="0"/>
          </a:p>
          <a:p>
            <a:endParaRPr lang="bg-BG" sz="4400" dirty="0"/>
          </a:p>
        </p:txBody>
      </p:sp>
    </p:spTree>
    <p:extLst>
      <p:ext uri="{BB962C8B-B14F-4D97-AF65-F5344CB8AC3E}">
        <p14:creationId xmlns:p14="http://schemas.microsoft.com/office/powerpoint/2010/main" val="403422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4954" y="124183"/>
            <a:ext cx="7729728" cy="1362872"/>
          </a:xfrm>
        </p:spPr>
        <p:txBody>
          <a:bodyPr>
            <a:normAutofit fontScale="90000"/>
          </a:bodyPr>
          <a:lstStyle/>
          <a:p>
            <a:r>
              <a:rPr lang="bg-BG" b="1" u="sng" dirty="0"/>
              <a:t>ТУРИСТИЧЕСКИ ИНФОРМАЦИОНЕН ЦЕНТЪР</a:t>
            </a:r>
            <a:r>
              <a:rPr lang="bg-BG" dirty="0"/>
              <a:t/>
            </a:r>
            <a:br>
              <a:rPr lang="bg-BG" dirty="0"/>
            </a:b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8309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72" y="179601"/>
            <a:ext cx="7729728" cy="817926"/>
          </a:xfrm>
        </p:spPr>
        <p:txBody>
          <a:bodyPr>
            <a:normAutofit fontScale="90000"/>
          </a:bodyPr>
          <a:lstStyle/>
          <a:p>
            <a:r>
              <a:rPr lang="bg-BG" b="1" u="sng" dirty="0"/>
              <a:t>ПОСЕТИТЕЛСКИ ЦЕНТЪР В С. НЕСЛА</a:t>
            </a:r>
            <a:r>
              <a:rPr lang="bg-BG" dirty="0"/>
              <a:t/>
            </a:r>
            <a:br>
              <a:rPr lang="bg-BG" dirty="0"/>
            </a:b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8931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u="sng" dirty="0"/>
              <a:t>ОСНОВНИ ПРОЕКТИ:</a:t>
            </a:r>
            <a:r>
              <a:rPr lang="bg-BG" dirty="0"/>
              <a:t/>
            </a:r>
            <a:br>
              <a:rPr lang="bg-BG" dirty="0"/>
            </a:b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bg-BG" sz="2400" b="1" u="sng" dirty="0"/>
              <a:t>Относно спорта, инфраструктурата, водоподаването, енергийно-ефективни мерки, ПУДООС, интегрирани планове: </a:t>
            </a:r>
            <a:endParaRPr lang="bg-BG" sz="2400" dirty="0"/>
          </a:p>
          <a:p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92687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28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557349"/>
            <a:ext cx="7729728" cy="1596063"/>
          </a:xfrm>
        </p:spPr>
        <p:txBody>
          <a:bodyPr>
            <a:normAutofit fontScale="90000"/>
          </a:bodyPr>
          <a:lstStyle/>
          <a:p>
            <a:r>
              <a:rPr lang="bg-BG" b="1" dirty="0"/>
              <a:t>Проект</a:t>
            </a:r>
            <a:r>
              <a:rPr lang="bg-BG" dirty="0"/>
              <a:t>  </a:t>
            </a:r>
            <a:r>
              <a:rPr lang="bg-BG" b="1" dirty="0"/>
              <a:t>„Интегриран проект за развитие на услуги за спорт и отдих на територията на община Драгоман”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2800" dirty="0"/>
              <a:t>В изпълнението на този проект се изгради  спортна зала, трибуни и съблекални в гр.Драгоман, както и  кътове за отдих в 12 села в общината.Общата стойност на средствата, които бяха усвоени по проекта на община Драгоман е в размер </a:t>
            </a:r>
            <a:r>
              <a:rPr lang="bg-BG" sz="2800" b="1" dirty="0"/>
              <a:t>5 279 733,91лв.</a:t>
            </a:r>
            <a:endParaRPr lang="bg-BG" sz="2800" dirty="0"/>
          </a:p>
          <a:p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26039489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933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/>
              <a:t>Проект „Енергийно ефективни мерки в обществените сгради”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7801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2000" dirty="0"/>
              <a:t>На 5 броя обществени сгради в община Драгоман се извършиха </a:t>
            </a:r>
            <a:r>
              <a:rPr lang="bg-BG" sz="2000" dirty="0" smtClean="0"/>
              <a:t>основни    енергоефективни дейности: </a:t>
            </a:r>
          </a:p>
          <a:p>
            <a:r>
              <a:rPr lang="bg-BG" sz="2000" dirty="0" smtClean="0"/>
              <a:t>1</a:t>
            </a:r>
            <a:r>
              <a:rPr lang="bg-BG" sz="2000" dirty="0"/>
              <a:t>.  </a:t>
            </a:r>
            <a:r>
              <a:rPr lang="bg-BG" sz="2000" dirty="0" smtClean="0"/>
              <a:t>Читалище гр.Драгоман;</a:t>
            </a:r>
          </a:p>
          <a:p>
            <a:r>
              <a:rPr lang="bg-BG" sz="2000" dirty="0" smtClean="0"/>
              <a:t> </a:t>
            </a:r>
            <a:r>
              <a:rPr lang="bg-BG" sz="2000" dirty="0"/>
              <a:t>2.Административна </a:t>
            </a:r>
            <a:r>
              <a:rPr lang="bg-BG" sz="2000" dirty="0" smtClean="0"/>
              <a:t>сграда</a:t>
            </a:r>
            <a:r>
              <a:rPr lang="en-US" sz="2000" dirty="0" smtClean="0"/>
              <a:t>;</a:t>
            </a:r>
            <a:endParaRPr lang="bg-BG" sz="2000" dirty="0" smtClean="0"/>
          </a:p>
          <a:p>
            <a:r>
              <a:rPr lang="bg-BG" sz="2000" dirty="0" smtClean="0"/>
              <a:t>3</a:t>
            </a:r>
            <a:r>
              <a:rPr lang="bg-BG" sz="2000" dirty="0"/>
              <a:t>. ЦДГ „Радост</a:t>
            </a:r>
            <a:r>
              <a:rPr lang="bg-BG" sz="2000" dirty="0" smtClean="0"/>
              <a:t>” </a:t>
            </a:r>
            <a:r>
              <a:rPr lang="en-US" sz="2000" dirty="0" smtClean="0"/>
              <a:t>;</a:t>
            </a:r>
            <a:endParaRPr lang="bg-BG" sz="2000" dirty="0" smtClean="0"/>
          </a:p>
          <a:p>
            <a:r>
              <a:rPr lang="bg-BG" sz="2000" dirty="0" smtClean="0"/>
              <a:t>4.</a:t>
            </a:r>
            <a:r>
              <a:rPr lang="bg-BG" sz="2000" dirty="0"/>
              <a:t> Поликлиника гр.Драгоман </a:t>
            </a:r>
            <a:r>
              <a:rPr lang="bg-BG" sz="2000" dirty="0" smtClean="0"/>
              <a:t>;</a:t>
            </a:r>
          </a:p>
          <a:p>
            <a:r>
              <a:rPr lang="bg-BG" sz="2000" dirty="0" smtClean="0"/>
              <a:t> </a:t>
            </a:r>
            <a:r>
              <a:rPr lang="bg-BG" sz="2000" dirty="0"/>
              <a:t>5. Читалище „Хр.Ботев”, с.Габер </a:t>
            </a:r>
            <a:endParaRPr lang="en-US" sz="2000" dirty="0"/>
          </a:p>
          <a:p>
            <a:endParaRPr lang="en-US" sz="2000" dirty="0" smtClean="0"/>
          </a:p>
          <a:p>
            <a:pPr marL="0" indent="0" algn="ctr">
              <a:buNone/>
            </a:pPr>
            <a:r>
              <a:rPr lang="bg-BG" sz="2000" dirty="0" smtClean="0"/>
              <a:t>Обща стойност: 5 800.000лв</a:t>
            </a:r>
            <a:r>
              <a:rPr lang="en-US" sz="2000" dirty="0" smtClean="0"/>
              <a:t>.</a:t>
            </a:r>
            <a:endParaRPr lang="bg-BG" sz="2000" dirty="0"/>
          </a:p>
        </p:txBody>
      </p:sp>
    </p:spTree>
    <p:extLst>
      <p:ext uri="{BB962C8B-B14F-4D97-AF65-F5344CB8AC3E}">
        <p14:creationId xmlns:p14="http://schemas.microsoft.com/office/powerpoint/2010/main" val="36060339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869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0565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78377"/>
            <a:ext cx="7729728" cy="1811383"/>
          </a:xfrm>
        </p:spPr>
        <p:txBody>
          <a:bodyPr>
            <a:normAutofit fontScale="90000"/>
          </a:bodyPr>
          <a:lstStyle/>
          <a:p>
            <a:r>
              <a:rPr lang="bg-BG" sz="2000" b="1" dirty="0"/>
              <a:t>Проект</a:t>
            </a:r>
            <a:r>
              <a:rPr lang="bg-BG" sz="2000" dirty="0"/>
              <a:t> „</a:t>
            </a:r>
            <a:r>
              <a:rPr lang="bg-BG" sz="2000" b="1" dirty="0"/>
              <a:t>Подобряване на средата за живот в община Драгоман чрез изготвяне на интегриран план за обновяване на град Драгоман и реконструкция на улична мрежа, тротоари и площади в с.Габер, с.Калотина, с.Мало Малово и община Драгоман”</a:t>
            </a:r>
            <a:endParaRPr lang="bg-BG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bg-BG" sz="2400" dirty="0"/>
              <a:t>Бяха ремонтирани и реконструирани   5 броя площади в селата:Габер – 2броя, Несла, Калотина и с.Мало Малово. В проекта бяха отразени основните елементи на благоустрояването на улици, тротоари и тревни площи. Като цяло бяха поставени автоспирки, бетонови цветарници, градински соларни осветителни тела, информационни табла, пейки за почивка и кошчета за отпадъци.-1 230 407.37лв.</a:t>
            </a:r>
          </a:p>
        </p:txBody>
      </p:sp>
    </p:spTree>
    <p:extLst>
      <p:ext uri="{BB962C8B-B14F-4D97-AF65-F5344CB8AC3E}">
        <p14:creationId xmlns:p14="http://schemas.microsoft.com/office/powerpoint/2010/main" val="3415412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384" y="0"/>
            <a:ext cx="4146995" cy="3602038"/>
          </a:xfrm>
          <a:prstGeom prst="rect">
            <a:avLst/>
          </a:prstGeom>
        </p:spPr>
      </p:pic>
      <p:pic>
        <p:nvPicPr>
          <p:cNvPr id="5" name="Картина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2611" y="8064"/>
            <a:ext cx="3985138" cy="3593972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3690" y="-1"/>
            <a:ext cx="4078309" cy="3602037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02038"/>
            <a:ext cx="6074229" cy="3255962"/>
          </a:xfrm>
          <a:prstGeom prst="rect">
            <a:avLst/>
          </a:prstGeom>
        </p:spPr>
      </p:pic>
      <p:pic>
        <p:nvPicPr>
          <p:cNvPr id="8" name="Картина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4230" y="3602038"/>
            <a:ext cx="6117770" cy="325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594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u="sng" dirty="0"/>
              <a:t>Приоритети в туризма: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3782" y="2638044"/>
            <a:ext cx="10169235" cy="3892065"/>
          </a:xfrm>
        </p:spPr>
        <p:txBody>
          <a:bodyPr>
            <a:normAutofit/>
          </a:bodyPr>
          <a:lstStyle/>
          <a:p>
            <a:r>
              <a:rPr lang="bg-BG" sz="2800" b="1" u="sng" dirty="0"/>
              <a:t>ЕКОТУРИЗЪМ </a:t>
            </a:r>
            <a:endParaRPr lang="bg-BG" sz="2800" dirty="0"/>
          </a:p>
          <a:p>
            <a:r>
              <a:rPr lang="bg-BG" sz="2800" b="1" u="sng" dirty="0"/>
              <a:t>ПОКЛОНИЧЕСКИ / РЕЛИГИОЗЕН / ТУРИЗЪМ</a:t>
            </a:r>
            <a:endParaRPr lang="bg-BG" sz="2800" dirty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84539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u="sng" dirty="0"/>
              <a:t>ЕКОТУРИЗЪМ:</a:t>
            </a:r>
            <a:r>
              <a:rPr lang="bg-BG" dirty="0"/>
              <a:t/>
            </a:r>
            <a:br>
              <a:rPr lang="bg-BG" dirty="0"/>
            </a:b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/>
              <a:t>- </a:t>
            </a:r>
            <a:r>
              <a:rPr lang="ru-RU" sz="2400" b="1" dirty="0" err="1"/>
              <a:t>Драгоманското</a:t>
            </a:r>
            <a:r>
              <a:rPr lang="ru-RU" sz="2400" b="1" dirty="0"/>
              <a:t> </a:t>
            </a:r>
            <a:r>
              <a:rPr lang="ru-RU" sz="2400" b="1" dirty="0" err="1"/>
              <a:t>блато</a:t>
            </a:r>
            <a:r>
              <a:rPr lang="ru-RU" sz="2400" b="1" dirty="0"/>
              <a:t> – </a:t>
            </a:r>
            <a:r>
              <a:rPr lang="ru-RU" sz="2400" b="1" dirty="0" err="1"/>
              <a:t>единственото</a:t>
            </a:r>
            <a:r>
              <a:rPr lang="ru-RU" sz="2400" b="1" dirty="0"/>
              <a:t> в </a:t>
            </a:r>
            <a:r>
              <a:rPr lang="ru-RU" sz="2400" b="1" dirty="0" err="1"/>
              <a:t>България</a:t>
            </a:r>
            <a:r>
              <a:rPr lang="ru-RU" sz="2400" b="1" dirty="0"/>
              <a:t> с карстов </a:t>
            </a:r>
            <a:r>
              <a:rPr lang="ru-RU" sz="2400" b="1" dirty="0" err="1"/>
              <a:t>произход</a:t>
            </a:r>
            <a:r>
              <a:rPr lang="ru-RU" sz="2400" dirty="0"/>
              <a:t>; </a:t>
            </a:r>
            <a:endParaRPr lang="bg-BG" sz="2400" dirty="0"/>
          </a:p>
          <a:p>
            <a:pPr marL="0" indent="0">
              <a:buNone/>
            </a:pPr>
            <a:endParaRPr lang="bg-BG" sz="2400" dirty="0"/>
          </a:p>
          <a:p>
            <a:pPr lvl="0"/>
            <a:r>
              <a:rPr lang="bg-BG" sz="2400" b="1" dirty="0"/>
              <a:t>Обявено от м. февруари 2012 за 11-ти Рамсарски обект в България</a:t>
            </a:r>
            <a:r>
              <a:rPr lang="bg-BG" sz="2400" dirty="0"/>
              <a:t>. </a:t>
            </a:r>
          </a:p>
          <a:p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107220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0445" y="216546"/>
            <a:ext cx="7729728" cy="1188720"/>
          </a:xfrm>
        </p:spPr>
        <p:txBody>
          <a:bodyPr/>
          <a:lstStyle/>
          <a:p>
            <a:r>
              <a:rPr lang="bg-BG" dirty="0" smtClean="0"/>
              <a:t>Драгоманското блато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90556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2663" y="203200"/>
            <a:ext cx="7729728" cy="775855"/>
          </a:xfrm>
        </p:spPr>
        <p:txBody>
          <a:bodyPr/>
          <a:lstStyle/>
          <a:p>
            <a:r>
              <a:rPr lang="bg-BG" dirty="0" smtClean="0"/>
              <a:t>Чепън планина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97549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091" y="484402"/>
            <a:ext cx="9328726" cy="1188720"/>
          </a:xfrm>
        </p:spPr>
        <p:txBody>
          <a:bodyPr/>
          <a:lstStyle/>
          <a:p>
            <a:r>
              <a:rPr lang="bg-BG" b="1" u="sng" dirty="0"/>
              <a:t>Велосъстезанието „Байк и Рън за Чепън“</a:t>
            </a:r>
            <a:r>
              <a:rPr lang="bg-BG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927" y="2235200"/>
            <a:ext cx="9217890" cy="2549237"/>
          </a:xfrm>
        </p:spPr>
        <p:txBody>
          <a:bodyPr>
            <a:normAutofit/>
          </a:bodyPr>
          <a:lstStyle/>
          <a:p>
            <a:r>
              <a:rPr lang="bg-BG" sz="2400" dirty="0"/>
              <a:t>-  Придобива вече международна популярност; </a:t>
            </a:r>
          </a:p>
          <a:p>
            <a:r>
              <a:rPr lang="bg-BG" sz="2400" dirty="0"/>
              <a:t>- Всяка поредна година състезанието бележи все по-голям интерес: стартирало през 2012 г. с 60 състезатели, посрещнало над 290 участници през 2014 г. и над 400 през 2015 г., през 2016 г. на старта се наредиха над </a:t>
            </a:r>
            <a:r>
              <a:rPr lang="bg-BG" sz="2400" dirty="0" smtClean="0"/>
              <a:t>700 </a:t>
            </a:r>
            <a:r>
              <a:rPr lang="bg-BG" sz="2400" dirty="0"/>
              <a:t>бегачи и колоездачи.</a:t>
            </a:r>
          </a:p>
        </p:txBody>
      </p:sp>
    </p:spTree>
    <p:extLst>
      <p:ext uri="{BB962C8B-B14F-4D97-AF65-F5344CB8AC3E}">
        <p14:creationId xmlns:p14="http://schemas.microsoft.com/office/powerpoint/2010/main" val="208186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cel" id="{8BEC4385-4EB9-4D53-BFB5-0EA123736B6D}" vid="{A425FB89-E954-4A2A-81DC-D90804A94D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259</TotalTime>
  <Words>677</Words>
  <Application>Microsoft Office PowerPoint</Application>
  <PresentationFormat>Custom</PresentationFormat>
  <Paragraphs>60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Parcel</vt:lpstr>
      <vt:lpstr>Община  ДРАГОМАН  -  ВАЖНО СТРАТЕГИЧЕСКО ПОЛОЖЕНИЕ  </vt:lpstr>
      <vt:lpstr>PowerPoint Presentation</vt:lpstr>
      <vt:lpstr>Основни приоритети: </vt:lpstr>
      <vt:lpstr>PowerPoint Presentation</vt:lpstr>
      <vt:lpstr>Приоритети в туризма:</vt:lpstr>
      <vt:lpstr>ЕКОТУРИЗЪМ: </vt:lpstr>
      <vt:lpstr>Драгоманското блато</vt:lpstr>
      <vt:lpstr>Чепън планина</vt:lpstr>
      <vt:lpstr>Велосъстезанието „Байк и Рън за Чепън“ </vt:lpstr>
      <vt:lpstr>PowerPoint Presentation</vt:lpstr>
      <vt:lpstr>PowerPoint Presentation</vt:lpstr>
      <vt:lpstr>PowerPoint Presentation</vt:lpstr>
      <vt:lpstr>Велосъстезанието се провежда  в две категории: </vt:lpstr>
      <vt:lpstr>PowerPoint Presentation</vt:lpstr>
      <vt:lpstr>PowerPoint Presentation</vt:lpstr>
      <vt:lpstr>Рекорден брой участници в „Байк и Рън за Чепън“ - 2016 </vt:lpstr>
      <vt:lpstr>PowerPoint Presentation</vt:lpstr>
      <vt:lpstr>PowerPoint Presentation</vt:lpstr>
      <vt:lpstr>ПОКЛОННИЧЕСКИ /РЕЛИГИОЗЕН/  ТУРИЗЪМ: </vt:lpstr>
      <vt:lpstr>Някои от тях: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НЕДЕЛИШКИ МАНАСТИР </vt:lpstr>
      <vt:lpstr>Преди</vt:lpstr>
      <vt:lpstr>PowerPoint Presentation</vt:lpstr>
      <vt:lpstr>PowerPoint Presentation</vt:lpstr>
      <vt:lpstr>сега</vt:lpstr>
      <vt:lpstr>PowerPoint Presentation</vt:lpstr>
      <vt:lpstr>PowerPoint Presentation</vt:lpstr>
      <vt:lpstr>PowerPoint Presentation</vt:lpstr>
      <vt:lpstr>ОСНОВНИ ПРОЕКТИ: </vt:lpstr>
      <vt:lpstr>ТУРИСТИЧЕСКИ ИНФОРМАЦИОНЕН ЦЕНТЪР </vt:lpstr>
      <vt:lpstr>ПОСЕТИТЕЛСКИ ЦЕНТЪР В С. НЕСЛА </vt:lpstr>
      <vt:lpstr>ОСНОВНИ ПРОЕКТИ: </vt:lpstr>
      <vt:lpstr>Проект  „Интегриран проект за развитие на услуги за спорт и отдих на територията на община Драгоман”</vt:lpstr>
      <vt:lpstr>PowerPoint Presentation</vt:lpstr>
      <vt:lpstr>Проект „Енергийно ефективни мерки в обществените сгради”</vt:lpstr>
      <vt:lpstr>PowerPoint Presentation</vt:lpstr>
      <vt:lpstr>PowerPoint Presentation</vt:lpstr>
      <vt:lpstr>Проект „Подобряване на средата за живот в община Драгоман чрез изготвяне на интегриран план за обновяване на град Драгоман и реконструкция на улична мрежа, тротоари и площади в с.Габер, с.Калотина, с.Мало Малово и община Драгоман”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Община  ДРАГОМАН се намира непосредствено до  западната  граница  на  Република  България.  Административният  център  на  общината  е  град  Драгоман.  Разположен е в малко  високопланинско  поле,  в  западната  част  на  Софийската  котловина,  на  около 36 км.  западно  от  София  и  на  15  км.  източно  от  Република  Сърбия.</dc:title>
  <dc:creator>Borislav</dc:creator>
  <cp:lastModifiedBy>Daniela Georgieva</cp:lastModifiedBy>
  <cp:revision>19</cp:revision>
  <cp:lastPrinted>2017-01-26T07:33:16Z</cp:lastPrinted>
  <dcterms:created xsi:type="dcterms:W3CDTF">2017-01-25T11:16:40Z</dcterms:created>
  <dcterms:modified xsi:type="dcterms:W3CDTF">2017-01-30T15:04:06Z</dcterms:modified>
</cp:coreProperties>
</file>